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7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7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0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9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3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0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8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2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2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1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5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9160" y="1991327"/>
            <a:ext cx="9144000" cy="2387600"/>
          </a:xfrm>
        </p:spPr>
        <p:txBody>
          <a:bodyPr>
            <a:normAutofit/>
          </a:bodyPr>
          <a:lstStyle/>
          <a:p>
            <a:pPr hangingPunct="0"/>
            <a:r>
              <a:rPr lang="kk-KZ" sz="2800" b="1" dirty="0" smtClean="0">
                <a:solidFill>
                  <a:srgbClr val="002060"/>
                </a:solidFill>
              </a:rPr>
              <a:t>Приложение 5</a:t>
            </a:r>
            <a:r>
              <a:rPr lang="kk-KZ" sz="3200" b="1" dirty="0" smtClean="0">
                <a:solidFill>
                  <a:srgbClr val="C00000"/>
                </a:solidFill>
              </a:rPr>
              <a:t/>
            </a:r>
            <a:br>
              <a:rPr lang="kk-KZ" sz="3200" b="1" dirty="0" smtClean="0">
                <a:solidFill>
                  <a:srgbClr val="C00000"/>
                </a:solidFill>
              </a:rPr>
            </a:br>
            <a:r>
              <a:rPr lang="kk-KZ" sz="3200" b="1" dirty="0" smtClean="0">
                <a:solidFill>
                  <a:srgbClr val="C00000"/>
                </a:solidFill>
              </a:rPr>
              <a:t>Деятельность </a:t>
            </a:r>
            <a:r>
              <a:rPr lang="kk-KZ" sz="3200" b="1" dirty="0">
                <a:solidFill>
                  <a:srgbClr val="C00000"/>
                </a:solidFill>
              </a:rPr>
              <a:t>участников </a:t>
            </a:r>
            <a:r>
              <a:rPr lang="kk-KZ" sz="3200" b="1" dirty="0" smtClean="0">
                <a:solidFill>
                  <a:srgbClr val="C00000"/>
                </a:solidFill>
              </a:rPr>
              <a:t/>
            </a:r>
            <a:br>
              <a:rPr lang="kk-KZ" sz="3200" b="1" dirty="0" smtClean="0">
                <a:solidFill>
                  <a:srgbClr val="C00000"/>
                </a:solidFill>
              </a:rPr>
            </a:br>
            <a:r>
              <a:rPr lang="kk-KZ" sz="3200" b="1" dirty="0" smtClean="0">
                <a:solidFill>
                  <a:srgbClr val="C00000"/>
                </a:solidFill>
              </a:rPr>
              <a:t>учебно-воспитательного 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kk-KZ" sz="3200" b="1" dirty="0">
                <a:solidFill>
                  <a:srgbClr val="C00000"/>
                </a:solidFill>
              </a:rPr>
              <a:t>процесса</a:t>
            </a:r>
            <a:r>
              <a:rPr lang="ru-RU" sz="3200" b="1" dirty="0">
                <a:solidFill>
                  <a:srgbClr val="C00000"/>
                </a:solidFill>
              </a:rPr>
              <a:t> организаций </a:t>
            </a:r>
            <a:r>
              <a:rPr lang="kk-KZ" sz="3200" b="1" dirty="0" smtClean="0">
                <a:solidFill>
                  <a:srgbClr val="C00000"/>
                </a:solidFill>
              </a:rPr>
              <a:t>ТиПО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59262" y="5159447"/>
            <a:ext cx="5314681" cy="1655762"/>
          </a:xfrm>
        </p:spPr>
        <p:txBody>
          <a:bodyPr>
            <a:normAutofit/>
          </a:bodyPr>
          <a:lstStyle/>
          <a:p>
            <a:pPr hangingPunct="0"/>
            <a:r>
              <a:rPr lang="kk-KZ" sz="1600" dirty="0">
                <a:solidFill>
                  <a:srgbClr val="002060"/>
                </a:solidFill>
              </a:rPr>
              <a:t>Методические </a:t>
            </a:r>
            <a:r>
              <a:rPr lang="kk-KZ" sz="1600" dirty="0" smtClean="0">
                <a:solidFill>
                  <a:srgbClr val="002060"/>
                </a:solidFill>
              </a:rPr>
              <a:t>рекомендации </a:t>
            </a:r>
            <a:br>
              <a:rPr lang="kk-KZ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по </a:t>
            </a:r>
            <a:r>
              <a:rPr lang="ru-RU" sz="1600" dirty="0">
                <a:solidFill>
                  <a:srgbClr val="002060"/>
                </a:solidFill>
              </a:rPr>
              <a:t>организации учебного процесса в организациях технического и профессионального, </a:t>
            </a:r>
            <a:r>
              <a:rPr lang="ru-RU" sz="1600" dirty="0" err="1">
                <a:solidFill>
                  <a:srgbClr val="002060"/>
                </a:solidFill>
              </a:rPr>
              <a:t>послесреднего</a:t>
            </a:r>
            <a:r>
              <a:rPr lang="ru-RU" sz="1600" dirty="0">
                <a:solidFill>
                  <a:srgbClr val="002060"/>
                </a:solidFill>
              </a:rPr>
              <a:t> образования в период ограничительных мер, связанных с распространением </a:t>
            </a:r>
            <a:r>
              <a:rPr lang="ru-RU" sz="1600" dirty="0" err="1">
                <a:solidFill>
                  <a:srgbClr val="002060"/>
                </a:solidFill>
              </a:rPr>
              <a:t>коронавирусной</a:t>
            </a:r>
            <a:r>
              <a:rPr lang="ru-RU" sz="1600" dirty="0">
                <a:solidFill>
                  <a:srgbClr val="002060"/>
                </a:solidFill>
              </a:rPr>
              <a:t> инфекции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90153" y="0"/>
            <a:ext cx="68901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3445098" y="220923"/>
            <a:ext cx="7702201" cy="2257729"/>
            <a:chOff x="1441799" y="189585"/>
            <a:chExt cx="7702201" cy="2257729"/>
          </a:xfrm>
        </p:grpSpPr>
        <p:sp>
          <p:nvSpPr>
            <p:cNvPr id="6" name="TextBox 5"/>
            <p:cNvSpPr txBox="1"/>
            <p:nvPr/>
          </p:nvSpPr>
          <p:spPr>
            <a:xfrm>
              <a:off x="1441799" y="1230985"/>
              <a:ext cx="7702201" cy="1216329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24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24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924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981" y="485677"/>
            <a:ext cx="6774288" cy="1325563"/>
          </a:xfrm>
        </p:spPr>
        <p:txBody>
          <a:bodyPr>
            <a:noAutofit/>
          </a:bodyPr>
          <a:lstStyle/>
          <a:p>
            <a:r>
              <a:rPr lang="kk-KZ" sz="2400" b="1" dirty="0">
                <a:solidFill>
                  <a:srgbClr val="002060"/>
                </a:solidFill>
              </a:rPr>
              <a:t>Деятельность </a:t>
            </a:r>
            <a:r>
              <a:rPr lang="kk-KZ" sz="3200" b="1" dirty="0" smtClean="0">
                <a:solidFill>
                  <a:srgbClr val="C00000"/>
                </a:solidFill>
              </a:rPr>
              <a:t>педагогов 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организаций </a:t>
            </a:r>
            <a:r>
              <a:rPr lang="kk-KZ" sz="2400" b="1" dirty="0">
                <a:solidFill>
                  <a:srgbClr val="002060"/>
                </a:solidFill>
              </a:rPr>
              <a:t>ТиПО </a:t>
            </a:r>
            <a:r>
              <a:rPr lang="ru-RU" sz="2400" b="1" dirty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24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2400" b="1" dirty="0">
                <a:solidFill>
                  <a:srgbClr val="002060"/>
                </a:solidFill>
              </a:rPr>
              <a:t> инфекции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594" y="1879077"/>
            <a:ext cx="9537879" cy="4351338"/>
          </a:xfrm>
        </p:spPr>
        <p:txBody>
          <a:bodyPr/>
          <a:lstStyle/>
          <a:p>
            <a:pPr marL="0" indent="0" hangingPunct="0">
              <a:buNone/>
            </a:pPr>
            <a:r>
              <a:rPr lang="ru-RU" dirty="0"/>
              <a:t>1) </a:t>
            </a:r>
            <a:r>
              <a:rPr lang="ru-RU" b="1" dirty="0"/>
              <a:t>разрабатывают электронные учебно-методические комплексы</a:t>
            </a:r>
            <a:r>
              <a:rPr lang="ru-RU" dirty="0"/>
              <a:t> с необходимыми учебно-методическими материалами </a:t>
            </a:r>
            <a:r>
              <a:rPr lang="ru-RU" b="1" dirty="0"/>
              <a:t>в электронном виде</a:t>
            </a:r>
            <a:r>
              <a:rPr lang="ru-RU" dirty="0"/>
              <a:t>;</a:t>
            </a:r>
          </a:p>
          <a:p>
            <a:pPr marL="0" indent="0" hangingPunct="0">
              <a:buNone/>
            </a:pPr>
            <a:r>
              <a:rPr lang="ru-RU" dirty="0"/>
              <a:t>2) </a:t>
            </a:r>
            <a:r>
              <a:rPr lang="ru-RU" b="1" dirty="0"/>
              <a:t>разрабатывают средства контроля </a:t>
            </a:r>
            <a:r>
              <a:rPr lang="ru-RU" dirty="0"/>
              <a:t>знаний;</a:t>
            </a:r>
          </a:p>
          <a:p>
            <a:pPr marL="0" indent="0" hangingPunct="0">
              <a:buNone/>
            </a:pPr>
            <a:r>
              <a:rPr lang="ru-RU" dirty="0"/>
              <a:t>3) </a:t>
            </a:r>
            <a:r>
              <a:rPr lang="ru-RU" b="1" dirty="0"/>
              <a:t>разрабатывают и рассылают </a:t>
            </a:r>
            <a:r>
              <a:rPr lang="ru-RU" dirty="0"/>
              <a:t>обучающимся </a:t>
            </a:r>
            <a:r>
              <a:rPr lang="ru-RU" b="1" dirty="0"/>
              <a:t>тематический график</a:t>
            </a:r>
            <a:r>
              <a:rPr lang="ru-RU" dirty="0"/>
              <a:t> освоения соответствующих разделов с указанием времени работы над каждой темой, сроками выполнения работ;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86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045" y="170310"/>
            <a:ext cx="6774288" cy="1325563"/>
          </a:xfrm>
        </p:spPr>
        <p:txBody>
          <a:bodyPr>
            <a:noAutofit/>
          </a:bodyPr>
          <a:lstStyle/>
          <a:p>
            <a:r>
              <a:rPr lang="kk-KZ" sz="2400" b="1" dirty="0">
                <a:solidFill>
                  <a:srgbClr val="002060"/>
                </a:solidFill>
              </a:rPr>
              <a:t>Деятельность </a:t>
            </a:r>
            <a:r>
              <a:rPr lang="kk-KZ" sz="3600" b="1" dirty="0">
                <a:solidFill>
                  <a:srgbClr val="C00000"/>
                </a:solidFill>
              </a:rPr>
              <a:t>педагогов 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организаций </a:t>
            </a:r>
            <a:r>
              <a:rPr lang="kk-KZ" sz="2400" b="1" dirty="0">
                <a:solidFill>
                  <a:srgbClr val="002060"/>
                </a:solidFill>
              </a:rPr>
              <a:t>ТиПО </a:t>
            </a:r>
            <a:r>
              <a:rPr lang="ru-RU" sz="2400" b="1" dirty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24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2400" b="1" dirty="0">
                <a:solidFill>
                  <a:srgbClr val="002060"/>
                </a:solidFill>
              </a:rPr>
              <a:t> инфекции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920" y="1825625"/>
            <a:ext cx="9537879" cy="4351338"/>
          </a:xfrm>
        </p:spPr>
        <p:txBody>
          <a:bodyPr/>
          <a:lstStyle/>
          <a:p>
            <a:pPr marL="0" indent="0" hangingPunct="0">
              <a:buNone/>
            </a:pPr>
            <a:r>
              <a:rPr lang="ru-RU" dirty="0"/>
              <a:t>4) </a:t>
            </a:r>
            <a:r>
              <a:rPr lang="ru-RU" b="1" dirty="0"/>
              <a:t>проводят синхронные и асинхронные консультации </a:t>
            </a:r>
            <a:r>
              <a:rPr lang="ru-RU" dirty="0"/>
              <a:t>с обучающимися, в том числе для детей с особыми образовательными потребностями;</a:t>
            </a:r>
          </a:p>
          <a:p>
            <a:pPr marL="0" indent="0" hangingPunct="0">
              <a:buNone/>
            </a:pPr>
            <a:r>
              <a:rPr lang="ru-RU" dirty="0"/>
              <a:t>5) </a:t>
            </a:r>
            <a:r>
              <a:rPr lang="ru-RU" b="1" dirty="0"/>
              <a:t>применяют оптимальные и разнообразные виды работ</a:t>
            </a:r>
            <a:r>
              <a:rPr lang="ru-RU" dirty="0"/>
              <a:t>, доступные информационно-коммуникационные технологии;</a:t>
            </a:r>
          </a:p>
          <a:p>
            <a:pPr marL="0" indent="0" hangingPunct="0"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b="1" dirty="0"/>
              <a:t>согласовывают</a:t>
            </a:r>
            <a:r>
              <a:rPr lang="ru-RU" dirty="0"/>
              <a:t> с заместителем руководителя по учебно-воспитательной работе проводимые виды работ</a:t>
            </a:r>
            <a:r>
              <a:rPr lang="kk-KZ" dirty="0"/>
              <a:t>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78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045" y="170310"/>
            <a:ext cx="6774288" cy="1325563"/>
          </a:xfrm>
        </p:spPr>
        <p:txBody>
          <a:bodyPr>
            <a:noAutofit/>
          </a:bodyPr>
          <a:lstStyle/>
          <a:p>
            <a:r>
              <a:rPr lang="kk-KZ" sz="2400" b="1" dirty="0">
                <a:solidFill>
                  <a:srgbClr val="002060"/>
                </a:solidFill>
              </a:rPr>
              <a:t>Деятельность </a:t>
            </a:r>
            <a:r>
              <a:rPr lang="kk-KZ" sz="3600" b="1" dirty="0">
                <a:solidFill>
                  <a:srgbClr val="C00000"/>
                </a:solidFill>
              </a:rPr>
              <a:t>педагогов 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организаций </a:t>
            </a:r>
            <a:r>
              <a:rPr lang="kk-KZ" sz="2400" b="1" dirty="0">
                <a:solidFill>
                  <a:srgbClr val="002060"/>
                </a:solidFill>
              </a:rPr>
              <a:t>ТиПО </a:t>
            </a:r>
            <a:r>
              <a:rPr lang="ru-RU" sz="2400" b="1" dirty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24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2400" b="1" dirty="0">
                <a:solidFill>
                  <a:srgbClr val="002060"/>
                </a:solidFill>
              </a:rPr>
              <a:t> инфекции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8647" y="1400622"/>
            <a:ext cx="9537879" cy="4351338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r>
              <a:rPr lang="ru-RU" dirty="0"/>
              <a:t>7) </a:t>
            </a:r>
            <a:r>
              <a:rPr lang="ru-RU" b="1" dirty="0"/>
              <a:t>своевременно осуществляют корректировку </a:t>
            </a:r>
            <a:r>
              <a:rPr lang="ru-RU" dirty="0"/>
              <a:t>поурочного планирования и структуризацию учебных материалов </a:t>
            </a:r>
          </a:p>
          <a:p>
            <a:pPr marL="0" indent="0" hangingPunct="0">
              <a:buNone/>
            </a:pPr>
            <a:r>
              <a:rPr lang="ru-RU" dirty="0"/>
              <a:t>8) </a:t>
            </a:r>
            <a:r>
              <a:rPr lang="ru-RU" b="1" dirty="0"/>
              <a:t>своевременно доводят информацию </a:t>
            </a:r>
            <a:r>
              <a:rPr lang="ru-RU" dirty="0"/>
              <a:t>о применяемых видах работ, </a:t>
            </a:r>
            <a:r>
              <a:rPr lang="ru-RU" b="1" dirty="0"/>
              <a:t>о форме и сроках проведения </a:t>
            </a:r>
            <a:r>
              <a:rPr lang="ru-RU" dirty="0"/>
              <a:t>онлайн занятий, участия в офлайн занятиях, </a:t>
            </a:r>
            <a:r>
              <a:rPr lang="ru-RU" b="1" dirty="0"/>
              <a:t>сроках сдачи </a:t>
            </a:r>
            <a:r>
              <a:rPr lang="ru-RU" dirty="0"/>
              <a:t>домашних работ до сведения обучающихся, их родителей (законных представителей); </a:t>
            </a:r>
          </a:p>
          <a:p>
            <a:pPr marL="0" indent="0" hangingPunct="0">
              <a:buNone/>
            </a:pPr>
            <a:r>
              <a:rPr lang="ru-RU" dirty="0"/>
              <a:t>9) обеспечивает регулярное </a:t>
            </a:r>
            <a:r>
              <a:rPr lang="ru-RU" b="1" dirty="0"/>
              <a:t>обновление учебно-методических </a:t>
            </a:r>
            <a:r>
              <a:rPr lang="ru-RU" dirty="0"/>
              <a:t>ресурсов;</a:t>
            </a:r>
          </a:p>
          <a:p>
            <a:pPr marL="0" indent="0" hangingPunct="0">
              <a:buNone/>
            </a:pPr>
            <a:r>
              <a:rPr lang="ru-RU" dirty="0"/>
              <a:t>10) </a:t>
            </a:r>
            <a:r>
              <a:rPr lang="ru-RU" b="1" dirty="0"/>
              <a:t>оценивают</a:t>
            </a:r>
            <a:r>
              <a:rPr lang="ru-RU" dirty="0"/>
              <a:t> выполнение обучающимися учебных работ в соответствии с критериями оценивания, предусмотренными для каждой дисциплины или модуля;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78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045" y="170310"/>
            <a:ext cx="6774288" cy="1325563"/>
          </a:xfrm>
        </p:spPr>
        <p:txBody>
          <a:bodyPr>
            <a:noAutofit/>
          </a:bodyPr>
          <a:lstStyle/>
          <a:p>
            <a:r>
              <a:rPr lang="kk-KZ" sz="2400" b="1" dirty="0">
                <a:solidFill>
                  <a:srgbClr val="002060"/>
                </a:solidFill>
              </a:rPr>
              <a:t>Деятельность </a:t>
            </a:r>
            <a:r>
              <a:rPr lang="kk-KZ" sz="3600" b="1" dirty="0">
                <a:solidFill>
                  <a:srgbClr val="C00000"/>
                </a:solidFill>
              </a:rPr>
              <a:t>педагогов 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организаций </a:t>
            </a:r>
            <a:r>
              <a:rPr lang="kk-KZ" sz="2400" b="1" dirty="0">
                <a:solidFill>
                  <a:srgbClr val="002060"/>
                </a:solidFill>
              </a:rPr>
              <a:t>ТиПО </a:t>
            </a:r>
            <a:r>
              <a:rPr lang="ru-RU" sz="2400" b="1" dirty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24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2400" b="1" dirty="0">
                <a:solidFill>
                  <a:srgbClr val="002060"/>
                </a:solidFill>
              </a:rPr>
              <a:t> инфекции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3193" y="1304847"/>
            <a:ext cx="9537879" cy="4351338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ru-RU" dirty="0"/>
              <a:t>11) проходят обучение и (или) </a:t>
            </a:r>
            <a:r>
              <a:rPr lang="ru-RU" b="1" dirty="0"/>
              <a:t>повышение квалификации </a:t>
            </a:r>
            <a:r>
              <a:rPr lang="ru-RU" dirty="0"/>
              <a:t>в области использования ДОТ в учебном процессе; </a:t>
            </a:r>
          </a:p>
          <a:p>
            <a:pPr marL="0" indent="0" hangingPunct="0">
              <a:buNone/>
            </a:pPr>
            <a:r>
              <a:rPr lang="ru-RU" dirty="0"/>
              <a:t>12) </a:t>
            </a:r>
            <a:r>
              <a:rPr lang="ru-RU" b="1" dirty="0"/>
              <a:t>контролируют успеваемость и посещаемость</a:t>
            </a:r>
            <a:r>
              <a:rPr lang="ru-RU" dirty="0"/>
              <a:t>;</a:t>
            </a:r>
          </a:p>
          <a:p>
            <a:pPr marL="0" indent="0" hangingPunct="0">
              <a:buNone/>
            </a:pPr>
            <a:r>
              <a:rPr lang="kk-KZ" dirty="0"/>
              <a:t>13) </a:t>
            </a:r>
            <a:r>
              <a:rPr lang="kk-KZ" b="1" dirty="0"/>
              <a:t>поддерживают оперативный контакт </a:t>
            </a:r>
            <a:r>
              <a:rPr lang="kk-KZ" dirty="0"/>
              <a:t>с обучающимися;</a:t>
            </a:r>
            <a:endParaRPr lang="ru-RU" dirty="0"/>
          </a:p>
          <a:p>
            <a:pPr marL="0" indent="0" hangingPunct="0">
              <a:buNone/>
            </a:pPr>
            <a:r>
              <a:rPr lang="kk-KZ" dirty="0"/>
              <a:t>14) </a:t>
            </a:r>
            <a:r>
              <a:rPr lang="ru-RU" b="1" dirty="0"/>
              <a:t>проводят занятия </a:t>
            </a:r>
            <a:r>
              <a:rPr lang="ru-RU" dirty="0"/>
              <a:t>в соответствии с утвержденным графиком обучения, </a:t>
            </a:r>
            <a:r>
              <a:rPr lang="ru-RU" b="1" dirty="0"/>
              <a:t>осуществляет контроль </a:t>
            </a:r>
            <a:r>
              <a:rPr lang="ru-RU" dirty="0"/>
              <a:t>за самостоятельной работой;</a:t>
            </a:r>
          </a:p>
          <a:p>
            <a:pPr marL="0" indent="0" hangingPunct="0">
              <a:buNone/>
            </a:pPr>
            <a:r>
              <a:rPr lang="ru-RU" dirty="0"/>
              <a:t>15) </a:t>
            </a:r>
            <a:r>
              <a:rPr lang="ru-RU" b="1" dirty="0"/>
              <a:t>выполняют учебную </a:t>
            </a:r>
            <a:r>
              <a:rPr lang="ru-RU" b="1" dirty="0" smtClean="0"/>
              <a:t>нагрузку</a:t>
            </a:r>
            <a:r>
              <a:rPr lang="ru-RU" dirty="0" smtClean="0"/>
              <a:t>;</a:t>
            </a:r>
            <a:endParaRPr lang="ru-RU" dirty="0"/>
          </a:p>
          <a:p>
            <a:pPr marL="0" indent="0" hangingPunct="0">
              <a:buNone/>
            </a:pPr>
            <a:r>
              <a:rPr lang="ru-RU" dirty="0"/>
              <a:t>16) </a:t>
            </a:r>
            <a:r>
              <a:rPr lang="ru-RU" b="1" dirty="0"/>
              <a:t>ведут документацию</a:t>
            </a:r>
            <a:r>
              <a:rPr lang="ru-RU" dirty="0"/>
              <a:t>, связанную с дистанционным обучением.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303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045" y="170310"/>
            <a:ext cx="6774288" cy="1325563"/>
          </a:xfrm>
        </p:spPr>
        <p:txBody>
          <a:bodyPr>
            <a:noAutofit/>
          </a:bodyPr>
          <a:lstStyle/>
          <a:p>
            <a:r>
              <a:rPr lang="kk-KZ" sz="2000" b="1" dirty="0">
                <a:solidFill>
                  <a:srgbClr val="002060"/>
                </a:solidFill>
              </a:rPr>
              <a:t>Деятельность </a:t>
            </a:r>
            <a:r>
              <a:rPr lang="kk-KZ" sz="2800" b="1" dirty="0" smtClean="0">
                <a:solidFill>
                  <a:srgbClr val="C00000"/>
                </a:solidFill>
              </a:rPr>
              <a:t>педагогов, </a:t>
            </a:r>
            <a:r>
              <a:rPr lang="ru-RU" sz="2800" b="1" dirty="0" smtClean="0">
                <a:solidFill>
                  <a:srgbClr val="C00000"/>
                </a:solidFill>
              </a:rPr>
              <a:t>выполняющих </a:t>
            </a:r>
            <a:r>
              <a:rPr lang="ru-RU" sz="2800" b="1" dirty="0">
                <a:solidFill>
                  <a:srgbClr val="C00000"/>
                </a:solidFill>
              </a:rPr>
              <a:t>функции </a:t>
            </a:r>
            <a:r>
              <a:rPr lang="ru-RU" sz="2800" b="1" dirty="0" smtClean="0">
                <a:solidFill>
                  <a:srgbClr val="C00000"/>
                </a:solidFill>
              </a:rPr>
              <a:t>руководителей групп,</a:t>
            </a:r>
            <a:r>
              <a:rPr lang="kk-KZ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организаций </a:t>
            </a:r>
            <a:r>
              <a:rPr lang="kk-KZ" sz="2000" b="1" dirty="0">
                <a:solidFill>
                  <a:srgbClr val="002060"/>
                </a:solidFill>
              </a:rPr>
              <a:t>ТиПО </a:t>
            </a:r>
            <a:r>
              <a:rPr lang="ru-RU" sz="2000" b="1" dirty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20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2000" b="1" dirty="0">
                <a:solidFill>
                  <a:srgbClr val="002060"/>
                </a:solidFill>
              </a:rPr>
              <a:t> инфекции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0162" y="1552883"/>
            <a:ext cx="9537879" cy="4351338"/>
          </a:xfrm>
        </p:spPr>
        <p:txBody>
          <a:bodyPr/>
          <a:lstStyle/>
          <a:p>
            <a:pPr marL="514350" indent="-514350" hangingPunct="0">
              <a:buAutoNum type="arabicParenR"/>
            </a:pPr>
            <a:r>
              <a:rPr lang="kk-KZ" b="1" dirty="0" smtClean="0"/>
              <a:t>и</a:t>
            </a:r>
            <a:r>
              <a:rPr lang="ru-RU" b="1" dirty="0" err="1"/>
              <a:t>нформируют</a:t>
            </a:r>
            <a:r>
              <a:rPr lang="ru-RU" b="1" dirty="0"/>
              <a:t> родителей </a:t>
            </a:r>
            <a:r>
              <a:rPr lang="ru-RU" dirty="0"/>
              <a:t>(законных представителей) </a:t>
            </a:r>
            <a:br>
              <a:rPr lang="ru-RU" dirty="0"/>
            </a:br>
            <a:r>
              <a:rPr lang="ru-RU" dirty="0" smtClean="0"/>
              <a:t>- о </a:t>
            </a:r>
            <a:r>
              <a:rPr lang="ru-RU" dirty="0"/>
              <a:t>режиме работы,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об </a:t>
            </a:r>
            <a:r>
              <a:rPr lang="ru-RU" dirty="0"/>
              <a:t>изменения в расписании,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о</a:t>
            </a:r>
            <a:r>
              <a:rPr lang="kk-KZ" dirty="0"/>
              <a:t>б</a:t>
            </a:r>
            <a:r>
              <a:rPr lang="ru-RU" dirty="0"/>
              <a:t> организации учебного процесса,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о </a:t>
            </a:r>
            <a:r>
              <a:rPr lang="ru-RU" dirty="0"/>
              <a:t>ходе и итогах учебной деятельности </a:t>
            </a:r>
            <a:r>
              <a:rPr lang="kk-KZ" dirty="0"/>
              <a:t>обучающихся</a:t>
            </a:r>
            <a:r>
              <a:rPr lang="ru-RU" dirty="0"/>
              <a:t>, в том числе в условиях применения информационно-коммуникационных технологий, телекоммуникационных средств и самостоятельной работы обучающихся;</a:t>
            </a:r>
          </a:p>
          <a:p>
            <a:pPr marL="0" indent="0" hangingPunct="0">
              <a:buNone/>
            </a:pPr>
            <a:r>
              <a:rPr lang="ru-RU" dirty="0"/>
              <a:t>2) </a:t>
            </a:r>
            <a:r>
              <a:rPr lang="ru-RU" b="1" dirty="0"/>
              <a:t>осуществляют связь </a:t>
            </a:r>
            <a:r>
              <a:rPr lang="ru-RU" dirty="0"/>
              <a:t>с обучающимися и их родителями (законными представителями)</a:t>
            </a:r>
            <a:r>
              <a:rPr lang="kk-KZ" dirty="0"/>
              <a:t>.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89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045" y="170310"/>
            <a:ext cx="6774288" cy="1325563"/>
          </a:xfrm>
        </p:spPr>
        <p:txBody>
          <a:bodyPr>
            <a:noAutofit/>
          </a:bodyPr>
          <a:lstStyle/>
          <a:p>
            <a:r>
              <a:rPr lang="kk-KZ" sz="2000" b="1" dirty="0">
                <a:solidFill>
                  <a:srgbClr val="002060"/>
                </a:solidFill>
              </a:rPr>
              <a:t>Деятельность </a:t>
            </a:r>
            <a:r>
              <a:rPr lang="kk-KZ" sz="3200" b="1" dirty="0" smtClean="0">
                <a:solidFill>
                  <a:srgbClr val="C00000"/>
                </a:solidFill>
              </a:rPr>
              <a:t>обучающихся </a:t>
            </a:r>
            <a:r>
              <a:rPr lang="ru-RU" sz="2000" b="1" dirty="0" smtClean="0">
                <a:solidFill>
                  <a:srgbClr val="002060"/>
                </a:solidFill>
              </a:rPr>
              <a:t>организаций </a:t>
            </a:r>
            <a:r>
              <a:rPr lang="kk-KZ" sz="2000" b="1" dirty="0">
                <a:solidFill>
                  <a:srgbClr val="002060"/>
                </a:solidFill>
              </a:rPr>
              <a:t>ТиПО </a:t>
            </a:r>
            <a:r>
              <a:rPr lang="ru-RU" sz="2000" b="1" dirty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20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инфекции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557" y="1400622"/>
            <a:ext cx="9537879" cy="4351338"/>
          </a:xfrm>
        </p:spPr>
        <p:txBody>
          <a:bodyPr/>
          <a:lstStyle/>
          <a:p>
            <a:pPr marL="0" indent="0" hangingPunct="0">
              <a:buNone/>
            </a:pPr>
            <a:r>
              <a:rPr lang="ru-RU" dirty="0"/>
              <a:t>1) самостоятельно </a:t>
            </a:r>
            <a:r>
              <a:rPr lang="ru-RU" b="1" dirty="0"/>
              <a:t>изучает учебные курсы </a:t>
            </a:r>
            <a:r>
              <a:rPr lang="ru-RU" dirty="0"/>
              <a:t>с помощью средств;</a:t>
            </a:r>
          </a:p>
          <a:p>
            <a:pPr marL="0" indent="0" hangingPunct="0">
              <a:buNone/>
            </a:pPr>
            <a:r>
              <a:rPr lang="ru-RU" dirty="0"/>
              <a:t>2) </a:t>
            </a:r>
            <a:r>
              <a:rPr lang="ru-RU" b="1" dirty="0"/>
              <a:t>посещает дистанционные учебные занятия </a:t>
            </a:r>
            <a:r>
              <a:rPr lang="ru-RU" dirty="0"/>
              <a:t>в режиме онлайн и (или) офлайн;</a:t>
            </a:r>
          </a:p>
          <a:p>
            <a:pPr marL="0" indent="0" hangingPunct="0">
              <a:buNone/>
            </a:pPr>
            <a:r>
              <a:rPr lang="ru-RU" dirty="0"/>
              <a:t>3) </a:t>
            </a:r>
            <a:r>
              <a:rPr lang="ru-RU" b="1" dirty="0"/>
              <a:t>сдает все виды контроля </a:t>
            </a:r>
            <a:r>
              <a:rPr lang="ru-RU" dirty="0"/>
              <a:t>согласно расписанию и графику учебного процесса;</a:t>
            </a:r>
          </a:p>
          <a:p>
            <a:pPr marL="0" indent="0" hangingPunct="0">
              <a:buNone/>
            </a:pPr>
            <a:r>
              <a:rPr lang="ru-RU" dirty="0"/>
              <a:t>4) </a:t>
            </a:r>
            <a:r>
              <a:rPr lang="ru-RU" b="1" dirty="0"/>
              <a:t>находится на связи </a:t>
            </a:r>
            <a:r>
              <a:rPr lang="ru-RU" dirty="0"/>
              <a:t>с педагогами;</a:t>
            </a:r>
          </a:p>
          <a:p>
            <a:pPr marL="0" indent="0" hangingPunct="0">
              <a:buNone/>
            </a:pPr>
            <a:r>
              <a:rPr lang="ru-RU" dirty="0"/>
              <a:t>5) </a:t>
            </a:r>
            <a:r>
              <a:rPr lang="ru-RU" b="1" dirty="0"/>
              <a:t>своевременно знакомится</a:t>
            </a:r>
            <a:r>
              <a:rPr lang="ru-RU" dirty="0"/>
              <a:t> с расписанием, темами, содержанием занятий через доступные средства связи;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460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557" y="1400622"/>
            <a:ext cx="9537879" cy="4351338"/>
          </a:xfrm>
        </p:spPr>
        <p:txBody>
          <a:bodyPr/>
          <a:lstStyle/>
          <a:p>
            <a:pPr marL="0" indent="0" hangingPunct="0">
              <a:buNone/>
            </a:pPr>
            <a:r>
              <a:rPr lang="ru-RU" dirty="0" smtClean="0"/>
              <a:t> </a:t>
            </a:r>
            <a:r>
              <a:rPr lang="ru-RU" dirty="0"/>
              <a:t>6) </a:t>
            </a:r>
            <a:r>
              <a:rPr lang="ru-RU" b="1" dirty="0"/>
              <a:t>самостоятельно выполняет задания</a:t>
            </a:r>
            <a:r>
              <a:rPr lang="ru-RU" dirty="0"/>
              <a:t>, в том числе через доступные средства связи, которые установлены организацией образования;</a:t>
            </a:r>
          </a:p>
          <a:p>
            <a:pPr marL="0" indent="0" hangingPunct="0">
              <a:buNone/>
            </a:pPr>
            <a:r>
              <a:rPr lang="ru-RU" dirty="0"/>
              <a:t>7) </a:t>
            </a:r>
            <a:r>
              <a:rPr lang="ru-RU" b="1" dirty="0"/>
              <a:t>своевременно представляет выполненные задания </a:t>
            </a:r>
            <a:r>
              <a:rPr lang="ru-RU" dirty="0"/>
              <a:t>педагогу через доступные средства связи;</a:t>
            </a:r>
          </a:p>
          <a:p>
            <a:pPr marL="0" indent="0" hangingPunct="0">
              <a:buNone/>
            </a:pPr>
            <a:r>
              <a:rPr lang="ru-RU" dirty="0"/>
              <a:t>8) </a:t>
            </a:r>
            <a:r>
              <a:rPr lang="kk-KZ" b="1" dirty="0"/>
              <a:t>соблюдает</a:t>
            </a:r>
            <a:r>
              <a:rPr lang="kk-KZ" dirty="0"/>
              <a:t> </a:t>
            </a:r>
            <a:r>
              <a:rPr lang="kk-KZ" b="1" dirty="0"/>
              <a:t>правила</a:t>
            </a:r>
            <a:r>
              <a:rPr lang="kk-KZ" dirty="0"/>
              <a:t> академической ч</a:t>
            </a:r>
            <a:r>
              <a:rPr lang="kk-KZ" b="1" dirty="0"/>
              <a:t>естности и принципы самоконтроля</a:t>
            </a:r>
            <a:r>
              <a:rPr lang="kk-KZ" dirty="0"/>
              <a:t> при выполнении учебных заданий;</a:t>
            </a:r>
            <a:endParaRPr lang="ru-RU" dirty="0"/>
          </a:p>
          <a:p>
            <a:pPr marL="0" indent="0" hangingPunct="0">
              <a:buNone/>
            </a:pPr>
            <a:r>
              <a:rPr lang="kk-KZ" dirty="0"/>
              <a:t>9) </a:t>
            </a:r>
            <a:r>
              <a:rPr lang="kk-KZ" b="1" dirty="0"/>
              <a:t>использует</a:t>
            </a:r>
            <a:r>
              <a:rPr lang="kk-KZ" dirty="0"/>
              <a:t> доступные </a:t>
            </a:r>
            <a:r>
              <a:rPr lang="kk-KZ" b="1" dirty="0"/>
              <a:t>электронные ресурсы</a:t>
            </a:r>
            <a:r>
              <a:rPr lang="kk-KZ" dirty="0"/>
              <a:t>.</a:t>
            </a:r>
            <a:endParaRPr lang="ru-RU" dirty="0"/>
          </a:p>
          <a:p>
            <a:pPr marL="0" indent="0" hangingPunct="0">
              <a:buNone/>
            </a:pP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2228045" y="170310"/>
            <a:ext cx="67742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dirty="0" smtClean="0">
                <a:solidFill>
                  <a:srgbClr val="002060"/>
                </a:solidFill>
              </a:rPr>
              <a:t>Деятельность </a:t>
            </a:r>
            <a:r>
              <a:rPr lang="kk-KZ" sz="3200" b="1" dirty="0" smtClean="0">
                <a:solidFill>
                  <a:srgbClr val="C00000"/>
                </a:solidFill>
              </a:rPr>
              <a:t>обучающихся </a:t>
            </a:r>
            <a:r>
              <a:rPr lang="ru-RU" sz="2000" b="1" dirty="0" smtClean="0">
                <a:solidFill>
                  <a:srgbClr val="002060"/>
                </a:solidFill>
              </a:rPr>
              <a:t>организаций </a:t>
            </a:r>
            <a:r>
              <a:rPr lang="kk-KZ" sz="2000" b="1" dirty="0" smtClean="0">
                <a:solidFill>
                  <a:srgbClr val="002060"/>
                </a:solidFill>
              </a:rPr>
              <a:t>ТиПО </a:t>
            </a:r>
            <a:r>
              <a:rPr lang="ru-RU" sz="2000" b="1" dirty="0" smtClean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2000" b="1" dirty="0" err="1" smtClean="0">
                <a:solidFill>
                  <a:srgbClr val="002060"/>
                </a:solidFill>
              </a:rPr>
              <a:t>коронавирусной</a:t>
            </a:r>
            <a:r>
              <a:rPr lang="ru-RU" sz="2000" b="1" dirty="0" smtClean="0">
                <a:solidFill>
                  <a:srgbClr val="002060"/>
                </a:solidFill>
              </a:rPr>
              <a:t> инфекции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492" y="170310"/>
            <a:ext cx="6774288" cy="1325563"/>
          </a:xfrm>
        </p:spPr>
        <p:txBody>
          <a:bodyPr>
            <a:noAutofit/>
          </a:bodyPr>
          <a:lstStyle/>
          <a:p>
            <a:r>
              <a:rPr lang="kk-KZ" sz="1800" b="1" dirty="0">
                <a:solidFill>
                  <a:srgbClr val="002060"/>
                </a:solidFill>
              </a:rPr>
              <a:t>Деятельность </a:t>
            </a:r>
            <a:r>
              <a:rPr lang="kk-KZ" sz="2800" b="1" dirty="0">
                <a:solidFill>
                  <a:srgbClr val="C00000"/>
                </a:solidFill>
              </a:rPr>
              <a:t>р</a:t>
            </a:r>
            <a:r>
              <a:rPr lang="ru-RU" sz="2800" b="1" dirty="0" err="1" smtClean="0">
                <a:solidFill>
                  <a:srgbClr val="C00000"/>
                </a:solidFill>
              </a:rPr>
              <a:t>одителей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законных представителей) обучающихся </a:t>
            </a:r>
            <a:r>
              <a:rPr lang="ru-RU" sz="1800" b="1" dirty="0" smtClean="0">
                <a:solidFill>
                  <a:srgbClr val="002060"/>
                </a:solidFill>
              </a:rPr>
              <a:t>организаций </a:t>
            </a:r>
            <a:r>
              <a:rPr lang="kk-KZ" sz="1800" b="1" dirty="0">
                <a:solidFill>
                  <a:srgbClr val="002060"/>
                </a:solidFill>
              </a:rPr>
              <a:t>ТиПО </a:t>
            </a:r>
            <a:r>
              <a:rPr lang="ru-RU" sz="1800" b="1" dirty="0">
                <a:solidFill>
                  <a:srgbClr val="002060"/>
                </a:solidFill>
              </a:rPr>
              <a:t>в период ограничительных мер, связанных с распространением </a:t>
            </a:r>
            <a:r>
              <a:rPr lang="ru-RU" sz="18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1800" b="1" dirty="0">
                <a:solidFill>
                  <a:srgbClr val="002060"/>
                </a:solidFill>
              </a:rPr>
              <a:t> инфекции</a:t>
            </a:r>
            <a:r>
              <a:rPr lang="ru-RU" sz="1800" b="1" dirty="0">
                <a:solidFill>
                  <a:srgbClr val="C00000"/>
                </a:solidFill>
              </a:rPr>
              <a:t/>
            </a:r>
            <a:br>
              <a:rPr lang="ru-RU" sz="1800" b="1" dirty="0">
                <a:solidFill>
                  <a:srgbClr val="C00000"/>
                </a:solidFill>
              </a:rPr>
            </a:b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889" y="1495873"/>
            <a:ext cx="10174311" cy="4351338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ru-RU" dirty="0"/>
              <a:t>1) </a:t>
            </a:r>
            <a:r>
              <a:rPr lang="ru-RU" b="1" dirty="0"/>
              <a:t>знаком</a:t>
            </a:r>
            <a:r>
              <a:rPr lang="kk-KZ" b="1" dirty="0"/>
              <a:t>я</a:t>
            </a:r>
            <a:r>
              <a:rPr lang="ru-RU" b="1" dirty="0" err="1"/>
              <a:t>тся</a:t>
            </a:r>
            <a:r>
              <a:rPr lang="ru-RU" b="1" dirty="0"/>
              <a:t> с графиком работы, расписанием занятий</a:t>
            </a:r>
            <a:r>
              <a:rPr lang="ru-RU" dirty="0"/>
              <a:t>, </a:t>
            </a:r>
            <a:r>
              <a:rPr lang="kk-KZ" dirty="0"/>
              <a:t>процессом </a:t>
            </a:r>
            <a:r>
              <a:rPr lang="ru-RU" dirty="0"/>
              <a:t>организации учебно-</a:t>
            </a:r>
            <a:r>
              <a:rPr lang="ru-RU" dirty="0" err="1"/>
              <a:t>воспитательно</a:t>
            </a:r>
            <a:r>
              <a:rPr lang="kk-KZ" dirty="0"/>
              <a:t>й работы;</a:t>
            </a:r>
            <a:endParaRPr lang="ru-RU" dirty="0"/>
          </a:p>
          <a:p>
            <a:pPr marL="0" indent="0" hangingPunct="0">
              <a:buNone/>
            </a:pPr>
            <a:r>
              <a:rPr lang="ru-RU" dirty="0"/>
              <a:t>2) </a:t>
            </a:r>
            <a:r>
              <a:rPr lang="kk-KZ" b="1" dirty="0"/>
              <a:t>осуществляют</a:t>
            </a:r>
            <a:r>
              <a:rPr lang="ru-RU" b="1" dirty="0"/>
              <a:t> контроль </a:t>
            </a:r>
            <a:r>
              <a:rPr lang="ru-RU" dirty="0"/>
              <a:t>за выполнением обучающимися заданий;</a:t>
            </a:r>
          </a:p>
          <a:p>
            <a:pPr marL="0" indent="0" hangingPunct="0">
              <a:buNone/>
            </a:pPr>
            <a:r>
              <a:rPr lang="ru-RU" dirty="0"/>
              <a:t>3) </a:t>
            </a:r>
            <a:r>
              <a:rPr lang="kk-KZ" b="1" dirty="0"/>
              <a:t>поддерживают связь </a:t>
            </a:r>
            <a:r>
              <a:rPr lang="kk-KZ" dirty="0"/>
              <a:t>с педагогами, с руководителями групп;</a:t>
            </a:r>
            <a:endParaRPr lang="ru-RU" dirty="0"/>
          </a:p>
          <a:p>
            <a:pPr marL="0" indent="0" hangingPunct="0">
              <a:buNone/>
            </a:pPr>
            <a:r>
              <a:rPr lang="kk-KZ" dirty="0"/>
              <a:t>4) </a:t>
            </a:r>
            <a:r>
              <a:rPr lang="kk-KZ" b="1" dirty="0"/>
              <a:t>создают условия </a:t>
            </a:r>
            <a:r>
              <a:rPr lang="kk-KZ" dirty="0"/>
              <a:t>для обучения;</a:t>
            </a:r>
            <a:endParaRPr lang="ru-RU" dirty="0"/>
          </a:p>
          <a:p>
            <a:pPr marL="0" indent="0" hangingPunct="0">
              <a:buNone/>
            </a:pPr>
            <a:r>
              <a:rPr lang="kk-KZ" dirty="0"/>
              <a:t>5) </a:t>
            </a:r>
            <a:r>
              <a:rPr lang="kk-KZ" b="1" dirty="0"/>
              <a:t>принимают меры по обеспечению санитарно-эпидемиологического благополучия</a:t>
            </a:r>
            <a:r>
              <a:rPr lang="kk-KZ" dirty="0"/>
              <a:t>, создают необходимые условия для здоровья обучающихся и предотвращения их от заражения инфекционными заболеваниями.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060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586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Sniglet</vt:lpstr>
      <vt:lpstr>Тема Office</vt:lpstr>
      <vt:lpstr>Приложение 5 Деятельность участников  учебно-воспитательного  процесса организаций ТиПО</vt:lpstr>
      <vt:lpstr>Деятельность педагогов  организаций ТиПО в период ограничительных мер, связанных с распространением коронавирусной инфекции </vt:lpstr>
      <vt:lpstr>Деятельность педагогов  организаций ТиПО в период ограничительных мер, связанных с распространением коронавирусной инфекции </vt:lpstr>
      <vt:lpstr>Деятельность педагогов  организаций ТиПО в период ограничительных мер, связанных с распространением коронавирусной инфекции </vt:lpstr>
      <vt:lpstr>Деятельность педагогов  организаций ТиПО в период ограничительных мер, связанных с распространением коронавирусной инфекции </vt:lpstr>
      <vt:lpstr>Деятельность педагогов, выполняющих функции руководителей групп,  организаций ТиПО в период ограничительных мер, связанных с распространением коронавирусной инфекции  </vt:lpstr>
      <vt:lpstr>Деятельность обучающихся организаций ТиПО в период ограничительных мер, связанных с распространением коронавирусной инфекции</vt:lpstr>
      <vt:lpstr>Презентация PowerPoint</vt:lpstr>
      <vt:lpstr>Деятельность родителей (законных представителей) обучающихся организаций ТиПО в период ограничительных мер, связанных с распространением коронавирусной инфекции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участников  учебно-воспитательного  процесса организаций ТиПО</dc:title>
  <dc:creator>User</dc:creator>
  <cp:lastModifiedBy>User</cp:lastModifiedBy>
  <cp:revision>5</cp:revision>
  <dcterms:created xsi:type="dcterms:W3CDTF">2020-07-28T11:39:11Z</dcterms:created>
  <dcterms:modified xsi:type="dcterms:W3CDTF">2020-08-23T19:27:04Z</dcterms:modified>
</cp:coreProperties>
</file>